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23"/>
  </p:notesMasterIdLst>
  <p:handoutMasterIdLst>
    <p:handoutMasterId r:id="rId24"/>
  </p:handoutMasterIdLst>
  <p:sldIdLst>
    <p:sldId id="295" r:id="rId2"/>
    <p:sldId id="356" r:id="rId3"/>
    <p:sldId id="339" r:id="rId4"/>
    <p:sldId id="341" r:id="rId5"/>
    <p:sldId id="351" r:id="rId6"/>
    <p:sldId id="355" r:id="rId7"/>
    <p:sldId id="344" r:id="rId8"/>
    <p:sldId id="348" r:id="rId9"/>
    <p:sldId id="350" r:id="rId10"/>
    <p:sldId id="357" r:id="rId11"/>
    <p:sldId id="358" r:id="rId12"/>
    <p:sldId id="343" r:id="rId13"/>
    <p:sldId id="345" r:id="rId14"/>
    <p:sldId id="352" r:id="rId15"/>
    <p:sldId id="359" r:id="rId16"/>
    <p:sldId id="347" r:id="rId17"/>
    <p:sldId id="349" r:id="rId18"/>
    <p:sldId id="361" r:id="rId19"/>
    <p:sldId id="354" r:id="rId20"/>
    <p:sldId id="360" r:id="rId21"/>
    <p:sldId id="26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6" autoAdjust="0"/>
  </p:normalViewPr>
  <p:slideViewPr>
    <p:cSldViewPr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205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9/18/2019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79A059C-06C3-4455-AA26-FA26DDD0CCC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DEE9288-1C6C-4FC2-9AA3-31C84A2EFB28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2129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100" descr="book">
            <a:extLst>
              <a:ext uri="{FF2B5EF4-FFF2-40B4-BE49-F238E27FC236}">
                <a16:creationId xmlns:a16="http://schemas.microsoft.com/office/drawing/2014/main" id="{09F59B51-C9CC-4DF6-8E10-4632928847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374" y="2057400"/>
            <a:ext cx="1299252" cy="11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429000"/>
            <a:ext cx="77724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5A9553-962E-4240-844E-734EAAE42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33E492-9AFA-4CAE-B07B-7C1C0D61D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0"/>
            <a:ext cx="9144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9465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41566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480783"/>
            <a:ext cx="77724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980596"/>
            <a:ext cx="77724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938496"/>
            <a:ext cx="8460150" cy="4386103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124194"/>
            <a:ext cx="8460151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E259ACEE-8472-4B3D-B9D8-5F70F6E2B2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11" r:id="rId16"/>
    <p:sldLayoutId id="2147483824" r:id="rId17"/>
    <p:sldLayoutId id="2147483827" r:id="rId18"/>
    <p:sldLayoutId id="2147483808" r:id="rId19"/>
    <p:sldLayoutId id="2147483809" r:id="rId20"/>
    <p:sldLayoutId id="2147483812" r:id="rId21"/>
    <p:sldLayoutId id="2147483813" r:id="rId22"/>
    <p:sldLayoutId id="2147483814" r:id="rId23"/>
    <p:sldLayoutId id="2147483815" r:id="rId2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AA5441-A1E6-40EE-A856-9EAB13895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Enable and Navigate Power Pivot</a:t>
            </a:r>
          </a:p>
          <a:p>
            <a:r>
              <a:rPr lang="en-US" altLang="en-US"/>
              <a:t>Manage Data Relationships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Getting Started with Power Pivot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AD4D114-D1B3-4BC7-904D-F369805079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400FFC7-4528-4C0F-93BC-51F8F67828D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Enabling and Navigating Power Pivot</a:t>
            </a:r>
          </a:p>
        </p:txBody>
      </p:sp>
    </p:spTree>
    <p:extLst>
      <p:ext uri="{BB962C8B-B14F-4D97-AF65-F5344CB8AC3E}">
        <p14:creationId xmlns:p14="http://schemas.microsoft.com/office/powerpoint/2010/main" val="4554227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8F748F0-363B-4C4A-BBE1-7D2EC3AE53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Manage Data Relationships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8BF004-4559-43F1-9D23-2B38C50301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FA265-271D-4BC8-8F93-00DCD5033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7094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Data Sources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DEE355D-C72D-4321-A5CE-6D90EA898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2" name="Picture 11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CC20FEA1-672E-4B52-84A1-DD74DF4A1D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694" y="3418367"/>
            <a:ext cx="9144000" cy="104955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E50E5E7-C2B1-4059-ADAC-980CA90F52E8}"/>
              </a:ext>
            </a:extLst>
          </p:cNvPr>
          <p:cNvSpPr/>
          <p:nvPr/>
        </p:nvSpPr>
        <p:spPr>
          <a:xfrm>
            <a:off x="1143000" y="3783652"/>
            <a:ext cx="1981200" cy="684273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5A30EB4-CD40-46A5-8573-AF25D0EDEB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3339" y="2117121"/>
            <a:ext cx="6622354" cy="1234547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06AA49FB-D238-4CCD-A012-D8E38BF1B901}"/>
              </a:ext>
            </a:extLst>
          </p:cNvPr>
          <p:cNvSpPr/>
          <p:nvPr/>
        </p:nvSpPr>
        <p:spPr>
          <a:xfrm>
            <a:off x="2985052" y="2590800"/>
            <a:ext cx="594360" cy="6096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Table Import Wizard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795679-A6C5-4CDC-A74D-C079C6FB4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6A8C40A6-FAD1-4B9D-B6EB-7F28D566B9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594" y="1485520"/>
            <a:ext cx="4282811" cy="438188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FA9638C5-AC64-4C5A-8983-77F9E6FF93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4803" y="1757696"/>
            <a:ext cx="5098222" cy="3993226"/>
          </a:xfrm>
          <a:prstGeom prst="rect">
            <a:avLst/>
          </a:prstGeom>
        </p:spPr>
      </p:pic>
      <p:sp>
        <p:nvSpPr>
          <p:cNvPr id="1229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Diagram 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101C85-F18F-4E11-8DF7-D7FB332EC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14</a:t>
            </a:fld>
            <a:endParaRPr lang="en-US" dirty="0"/>
          </a:p>
        </p:txBody>
      </p:sp>
      <p:grpSp>
        <p:nvGrpSpPr>
          <p:cNvPr id="12292" name="Group 295"/>
          <p:cNvGrpSpPr>
            <a:grpSpLocks/>
          </p:cNvGrpSpPr>
          <p:nvPr/>
        </p:nvGrpSpPr>
        <p:grpSpPr bwMode="auto">
          <a:xfrm rot="5400000">
            <a:off x="2848308" y="2057155"/>
            <a:ext cx="255588" cy="1920240"/>
            <a:chOff x="3353" y="2605"/>
            <a:chExt cx="257" cy="257"/>
          </a:xfrm>
        </p:grpSpPr>
        <p:sp>
          <p:nvSpPr>
            <p:cNvPr id="12310" name="Line 296"/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11" name="Line 297"/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2293" name="Group 295"/>
          <p:cNvGrpSpPr>
            <a:grpSpLocks/>
          </p:cNvGrpSpPr>
          <p:nvPr/>
        </p:nvGrpSpPr>
        <p:grpSpPr bwMode="auto">
          <a:xfrm rot="5400000">
            <a:off x="2470300" y="3019419"/>
            <a:ext cx="255588" cy="0"/>
            <a:chOff x="3353" y="2605"/>
            <a:chExt cx="257" cy="257"/>
          </a:xfrm>
        </p:grpSpPr>
        <p:sp>
          <p:nvSpPr>
            <p:cNvPr id="12308" name="Line 296"/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09" name="Line 297"/>
            <p:cNvSpPr>
              <a:spLocks noChangeShapeType="1"/>
            </p:cNvSpPr>
            <p:nvPr/>
          </p:nvSpPr>
          <p:spPr bwMode="auto">
            <a:xfrm rot="16200000" flipV="1">
              <a:off x="3482" y="2476"/>
              <a:ext cx="0" cy="2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3" name="Rounded Rectangle 12"/>
          <p:cNvSpPr/>
          <p:nvPr/>
        </p:nvSpPr>
        <p:spPr>
          <a:xfrm>
            <a:off x="1143000" y="2638928"/>
            <a:ext cx="916932" cy="50292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300" b="1" dirty="0">
                <a:solidFill>
                  <a:schemeClr val="bg1"/>
                </a:solidFill>
              </a:rPr>
              <a:t>Table diagrams</a:t>
            </a:r>
          </a:p>
        </p:txBody>
      </p:sp>
      <p:sp>
        <p:nvSpPr>
          <p:cNvPr id="12295" name="AutoShape 302"/>
          <p:cNvSpPr>
            <a:spLocks/>
          </p:cNvSpPr>
          <p:nvPr/>
        </p:nvSpPr>
        <p:spPr bwMode="auto">
          <a:xfrm flipH="1">
            <a:off x="2134803" y="3436252"/>
            <a:ext cx="174625" cy="640080"/>
          </a:xfrm>
          <a:prstGeom prst="rightBrace">
            <a:avLst>
              <a:gd name="adj1" fmla="val 6589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1196377" y="3500727"/>
            <a:ext cx="916932" cy="50292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300" b="1" dirty="0">
                <a:solidFill>
                  <a:schemeClr val="bg1"/>
                </a:solidFill>
              </a:rPr>
              <a:t>Table fields</a:t>
            </a:r>
          </a:p>
        </p:txBody>
      </p:sp>
      <p:sp>
        <p:nvSpPr>
          <p:cNvPr id="12297" name="Line 113"/>
          <p:cNvSpPr>
            <a:spLocks noChangeShapeType="1"/>
          </p:cNvSpPr>
          <p:nvPr/>
        </p:nvSpPr>
        <p:spPr bwMode="auto">
          <a:xfrm rot="10800000">
            <a:off x="5353969" y="3276600"/>
            <a:ext cx="27432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6172201" y="1138351"/>
            <a:ext cx="1060823" cy="507041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300" b="1" dirty="0">
                <a:solidFill>
                  <a:schemeClr val="bg1"/>
                </a:solidFill>
              </a:rPr>
              <a:t>Diagram buttons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267200" y="5878156"/>
            <a:ext cx="1482725" cy="361557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300" b="1" dirty="0">
                <a:solidFill>
                  <a:schemeClr val="bg1"/>
                </a:solidFill>
              </a:rPr>
              <a:t>Minimap toolbar</a:t>
            </a:r>
          </a:p>
        </p:txBody>
      </p:sp>
      <p:sp>
        <p:nvSpPr>
          <p:cNvPr id="12304" name="Line 113"/>
          <p:cNvSpPr>
            <a:spLocks noChangeShapeType="1"/>
          </p:cNvSpPr>
          <p:nvPr/>
        </p:nvSpPr>
        <p:spPr bwMode="auto">
          <a:xfrm rot="10800000" flipH="1" flipV="1">
            <a:off x="5759450" y="1678633"/>
            <a:ext cx="0" cy="128016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4" name="Rounded Rectangle 23"/>
          <p:cNvSpPr/>
          <p:nvPr/>
        </p:nvSpPr>
        <p:spPr>
          <a:xfrm>
            <a:off x="5033163" y="1159224"/>
            <a:ext cx="1060823" cy="507041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en-US" sz="1300" b="1" dirty="0">
                <a:solidFill>
                  <a:schemeClr val="bg1"/>
                </a:solidFill>
              </a:rPr>
              <a:t>Table relationship</a:t>
            </a:r>
          </a:p>
        </p:txBody>
      </p:sp>
      <p:sp>
        <p:nvSpPr>
          <p:cNvPr id="32" name="AutoShape 302"/>
          <p:cNvSpPr>
            <a:spLocks/>
          </p:cNvSpPr>
          <p:nvPr/>
        </p:nvSpPr>
        <p:spPr bwMode="auto">
          <a:xfrm rot="5400000">
            <a:off x="4951551" y="5205760"/>
            <a:ext cx="109401" cy="1163782"/>
          </a:xfrm>
          <a:prstGeom prst="rightBrace">
            <a:avLst>
              <a:gd name="adj1" fmla="val 6589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EB713CD-E626-4BC0-97C9-EFBB4F63629D}"/>
              </a:ext>
            </a:extLst>
          </p:cNvPr>
          <p:cNvSpPr/>
          <p:nvPr/>
        </p:nvSpPr>
        <p:spPr>
          <a:xfrm>
            <a:off x="6736080" y="3152862"/>
            <a:ext cx="320040" cy="228600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  <p:sp>
        <p:nvSpPr>
          <p:cNvPr id="28" name="Line 297">
            <a:extLst>
              <a:ext uri="{FF2B5EF4-FFF2-40B4-BE49-F238E27FC236}">
                <a16:creationId xmlns:a16="http://schemas.microsoft.com/office/drawing/2014/main" id="{26433E21-7ABE-41B8-BFA7-602BED5C7D6A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896100" y="1645997"/>
            <a:ext cx="0" cy="150876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ounded Rectangle 11">
            <a:extLst>
              <a:ext uri="{FF2B5EF4-FFF2-40B4-BE49-F238E27FC236}">
                <a16:creationId xmlns:a16="http://schemas.microsoft.com/office/drawing/2014/main" id="{EE987EF3-BB9C-4C69-AF74-4F839EB77EE5}"/>
              </a:ext>
            </a:extLst>
          </p:cNvPr>
          <p:cNvSpPr/>
          <p:nvPr/>
        </p:nvSpPr>
        <p:spPr>
          <a:xfrm>
            <a:off x="5637729" y="3124200"/>
            <a:ext cx="908177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Table title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6F979E-E259-434B-BA87-91C8FEDF2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Diagram View Components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8B9036A-6AD9-4395-B6DA-15E870D89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id="{A5DA4A14-3E1F-458C-AD07-167D79EF51A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2487277"/>
              </p:ext>
            </p:extLst>
          </p:nvPr>
        </p:nvGraphicFramePr>
        <p:xfrm>
          <a:off x="952500" y="2523977"/>
          <a:ext cx="7239000" cy="2255520"/>
        </p:xfrm>
        <a:graphic>
          <a:graphicData uri="http://schemas.openxmlformats.org/drawingml/2006/table">
            <a:tbl>
              <a:tblPr/>
              <a:tblGrid>
                <a:gridCol w="1866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2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Component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Display menu options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Enable you to toggle table elements on and off, including columns, calculated fields, hierarchies, and KPIs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Minimap</a:t>
                      </a: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 toolbar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Aids you in arranging the table diagrams in the central workspace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Table diagrams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Display each table title and the fields within each table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Diagram buttons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Enable you to create hierarchies among the fields in the table and to enlarge the view of the selected diagram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26408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0763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Create Relationship Dialog Box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F208E53-872B-4C10-B017-772DAFFEF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BF2AD3D-EE7E-4BA1-979D-E457E3F0F5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594" y="1752600"/>
            <a:ext cx="4282811" cy="3711262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Manage Relationships Dialog Box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FE309-2AD5-4C42-B080-28A540036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E1A93033-5F88-43A4-BB1E-253321E9E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353" y="2068712"/>
            <a:ext cx="4313294" cy="2720576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Edit Relationship Dialog Box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A7FE309-2AD5-4C42-B080-28A540036F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3" name="Picture 2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1889392C-3C99-42A0-B589-8407FD40E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6784" y="1752600"/>
            <a:ext cx="4290432" cy="3505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0175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1D1D082-34FD-4940-9C7C-84D5D55438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Hierarchies</a:t>
            </a: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5EE6F0F-BD02-4FE1-9318-13CAC3F3D0A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Hierarchy</a:t>
            </a:r>
            <a:r>
              <a:rPr lang="en-US" dirty="0"/>
              <a:t>: A list of columns that are considered a single item when used in a PivotTable or PivotChart report.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48CC610A-2591-4863-8210-712FA87BF572}"/>
              </a:ext>
            </a:extLst>
          </p:cNvPr>
          <p:cNvGrpSpPr/>
          <p:nvPr/>
        </p:nvGrpSpPr>
        <p:grpSpPr>
          <a:xfrm>
            <a:off x="2104135" y="1981200"/>
            <a:ext cx="5022015" cy="4077173"/>
            <a:chOff x="2104135" y="1774640"/>
            <a:chExt cx="5022015" cy="407717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391FE21F-190B-41CB-AD34-030888B5165E}"/>
                </a:ext>
              </a:extLst>
            </p:cNvPr>
            <p:cNvGrpSpPr/>
            <p:nvPr/>
          </p:nvGrpSpPr>
          <p:grpSpPr>
            <a:xfrm>
              <a:off x="2104135" y="2084590"/>
              <a:ext cx="5022015" cy="3296687"/>
              <a:chOff x="2104135" y="2241250"/>
              <a:chExt cx="5022015" cy="3296687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30206112-5A64-4518-9117-ADDADB9859D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104135" y="2396054"/>
                <a:ext cx="5022015" cy="2446232"/>
              </a:xfrm>
              <a:prstGeom prst="rect">
                <a:avLst/>
              </a:prstGeom>
            </p:spPr>
          </p:pic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847F4C6C-42AF-4E99-B9D9-FF8158CBA12D}"/>
                  </a:ext>
                </a:extLst>
              </p:cNvPr>
              <p:cNvSpPr/>
              <p:nvPr/>
            </p:nvSpPr>
            <p:spPr>
              <a:xfrm>
                <a:off x="4558262" y="3588325"/>
                <a:ext cx="2481603" cy="755075"/>
              </a:xfrm>
              <a:prstGeom prst="rect">
                <a:avLst/>
              </a:prstGeom>
              <a:noFill/>
              <a:ln w="19050" cap="flat" cmpd="sng" algn="ctr">
                <a:solidFill>
                  <a:srgbClr val="FF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en-US" sz="1100" b="1" kern="0" dirty="0" err="1">
                  <a:solidFill>
                    <a:srgbClr val="FF0000"/>
                  </a:solidFill>
                  <a:latin typeface="Arial"/>
                </a:endParaRPr>
              </a:p>
            </p:txBody>
          </p:sp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4941A0EF-E109-4022-999F-34D91624B1E6}"/>
                  </a:ext>
                </a:extLst>
              </p:cNvPr>
              <p:cNvCxnSpPr/>
              <p:nvPr/>
            </p:nvCxnSpPr>
            <p:spPr>
              <a:xfrm>
                <a:off x="4385932" y="3965862"/>
                <a:ext cx="0" cy="100657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Line 144">
                <a:extLst>
                  <a:ext uri="{FF2B5EF4-FFF2-40B4-BE49-F238E27FC236}">
                    <a16:creationId xmlns:a16="http://schemas.microsoft.com/office/drawing/2014/main" id="{0E76950E-1882-4499-8673-D815BB6EF5E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 flipH="1">
                <a:off x="4380256" y="3954952"/>
                <a:ext cx="18288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Line 144">
                <a:extLst>
                  <a:ext uri="{FF2B5EF4-FFF2-40B4-BE49-F238E27FC236}">
                    <a16:creationId xmlns:a16="http://schemas.microsoft.com/office/drawing/2014/main" id="{55FDEE96-F7FE-4CDD-9B8A-1BBD020B08B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486400" y="4257777"/>
                <a:ext cx="0" cy="128016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5368" name="Line 144"/>
              <p:cNvSpPr>
                <a:spLocks noChangeShapeType="1"/>
              </p:cNvSpPr>
              <p:nvPr/>
            </p:nvSpPr>
            <p:spPr bwMode="auto">
              <a:xfrm flipH="1" flipV="1">
                <a:off x="6400800" y="4267200"/>
                <a:ext cx="0" cy="694944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13A793D8-C099-4C05-8976-C0074EF8ECA5}"/>
                  </a:ext>
                </a:extLst>
              </p:cNvPr>
              <p:cNvCxnSpPr/>
              <p:nvPr/>
            </p:nvCxnSpPr>
            <p:spPr>
              <a:xfrm>
                <a:off x="6587011" y="2241250"/>
                <a:ext cx="0" cy="1426464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Line 144">
                <a:extLst>
                  <a:ext uri="{FF2B5EF4-FFF2-40B4-BE49-F238E27FC236}">
                    <a16:creationId xmlns:a16="http://schemas.microsoft.com/office/drawing/2014/main" id="{116FF552-717C-4839-A96D-2359F6DC1E5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0800000">
                <a:off x="5867050" y="3670002"/>
                <a:ext cx="731520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26" name="Rounded Rectangle 12">
              <a:extLst>
                <a:ext uri="{FF2B5EF4-FFF2-40B4-BE49-F238E27FC236}">
                  <a16:creationId xmlns:a16="http://schemas.microsoft.com/office/drawing/2014/main" id="{0314B146-C267-40BB-92C2-611500ADE915}"/>
                </a:ext>
              </a:extLst>
            </p:cNvPr>
            <p:cNvSpPr/>
            <p:nvPr/>
          </p:nvSpPr>
          <p:spPr>
            <a:xfrm>
              <a:off x="3756368" y="4810840"/>
              <a:ext cx="1247775" cy="36576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Hierarchy</a:t>
              </a:r>
            </a:p>
          </p:txBody>
        </p:sp>
        <p:sp>
          <p:nvSpPr>
            <p:cNvPr id="27" name="Rounded Rectangle 12">
              <a:extLst>
                <a:ext uri="{FF2B5EF4-FFF2-40B4-BE49-F238E27FC236}">
                  <a16:creationId xmlns:a16="http://schemas.microsoft.com/office/drawing/2014/main" id="{D4BBF4D3-A157-4874-9363-57771D743573}"/>
                </a:ext>
              </a:extLst>
            </p:cNvPr>
            <p:cNvSpPr/>
            <p:nvPr/>
          </p:nvSpPr>
          <p:spPr>
            <a:xfrm>
              <a:off x="5878375" y="4815776"/>
              <a:ext cx="1247775" cy="36576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Source name</a:t>
              </a:r>
            </a:p>
          </p:txBody>
        </p:sp>
        <p:sp>
          <p:nvSpPr>
            <p:cNvPr id="28" name="Rounded Rectangle 12">
              <a:extLst>
                <a:ext uri="{FF2B5EF4-FFF2-40B4-BE49-F238E27FC236}">
                  <a16:creationId xmlns:a16="http://schemas.microsoft.com/office/drawing/2014/main" id="{BE1E4548-CCEB-48A3-A6BC-C00FC7E720DC}"/>
                </a:ext>
              </a:extLst>
            </p:cNvPr>
            <p:cNvSpPr/>
            <p:nvPr/>
          </p:nvSpPr>
          <p:spPr>
            <a:xfrm>
              <a:off x="4862512" y="5348893"/>
              <a:ext cx="1247775" cy="50292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Hierarchy field name</a:t>
              </a:r>
            </a:p>
          </p:txBody>
        </p:sp>
        <p:sp>
          <p:nvSpPr>
            <p:cNvPr id="29" name="Rounded Rectangle 12">
              <a:extLst>
                <a:ext uri="{FF2B5EF4-FFF2-40B4-BE49-F238E27FC236}">
                  <a16:creationId xmlns:a16="http://schemas.microsoft.com/office/drawing/2014/main" id="{99B270A4-1369-4583-AB73-C5B87AA1ED54}"/>
                </a:ext>
              </a:extLst>
            </p:cNvPr>
            <p:cNvSpPr/>
            <p:nvPr/>
          </p:nvSpPr>
          <p:spPr>
            <a:xfrm>
              <a:off x="5799063" y="1774640"/>
              <a:ext cx="1323625" cy="36576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Hierarchy name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149DCA-8D7D-4F34-AC00-5557D18F34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Enable and Navigate Power Pivot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A0479E-B564-4737-B48D-A86BC37116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63E510-41B6-4097-9088-5C491EF001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347811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F5F9165-DFCF-40E5-AE2F-DEFC6DE13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952EF7D-3F19-429C-9AB2-643A35E5175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Managing Data Relationships</a:t>
            </a:r>
          </a:p>
        </p:txBody>
      </p:sp>
    </p:spTree>
    <p:extLst>
      <p:ext uri="{BB962C8B-B14F-4D97-AF65-F5344CB8AC3E}">
        <p14:creationId xmlns:p14="http://schemas.microsoft.com/office/powerpoint/2010/main" val="193288734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FFFFFC-59C7-4D3E-8730-6004D2B89B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When would you need to bring data in from various other data sources? Where would the data be coming from?</a:t>
            </a:r>
          </a:p>
          <a:p>
            <a:r>
              <a:rPr lang="en-US" dirty="0"/>
              <a:t>How will Power Pivot help you to work with the Data Model?</a:t>
            </a:r>
          </a:p>
          <a:p>
            <a:r>
              <a:rPr lang="en-US" dirty="0"/>
              <a:t>When would creating a hierarchy in your data be helpful in completing your daily tasks?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Add-ins Tab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D9804B7-70E1-4EC4-AB99-A2E8EC481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240142-4F29-484E-AAEF-47BABDC6922D}"/>
              </a:ext>
            </a:extLst>
          </p:cNvPr>
          <p:cNvGrpSpPr/>
          <p:nvPr/>
        </p:nvGrpSpPr>
        <p:grpSpPr>
          <a:xfrm>
            <a:off x="1378757" y="1076375"/>
            <a:ext cx="6571139" cy="5332063"/>
            <a:chOff x="2057400" y="1044845"/>
            <a:chExt cx="6571139" cy="5332063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4F9E9B8-14CC-482B-8D70-30ABF94526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570903" y="1044845"/>
              <a:ext cx="4282811" cy="5227773"/>
            </a:xfrm>
            <a:prstGeom prst="rect">
              <a:avLst/>
            </a:prstGeom>
          </p:spPr>
        </p:pic>
        <p:sp>
          <p:nvSpPr>
            <p:cNvPr id="3076" name="AutoShape 302"/>
            <p:cNvSpPr>
              <a:spLocks/>
            </p:cNvSpPr>
            <p:nvPr/>
          </p:nvSpPr>
          <p:spPr bwMode="auto">
            <a:xfrm>
              <a:off x="6850746" y="2584093"/>
              <a:ext cx="174625" cy="1097280"/>
            </a:xfrm>
            <a:prstGeom prst="rightBrace">
              <a:avLst>
                <a:gd name="adj1" fmla="val 65891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77" name="AutoShape 302"/>
            <p:cNvSpPr>
              <a:spLocks/>
            </p:cNvSpPr>
            <p:nvPr/>
          </p:nvSpPr>
          <p:spPr bwMode="auto">
            <a:xfrm>
              <a:off x="6849159" y="2171700"/>
              <a:ext cx="174625" cy="304800"/>
            </a:xfrm>
            <a:prstGeom prst="rightBrace">
              <a:avLst>
                <a:gd name="adj1" fmla="val 32727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80" name="AutoShape 303"/>
            <p:cNvSpPr>
              <a:spLocks/>
            </p:cNvSpPr>
            <p:nvPr/>
          </p:nvSpPr>
          <p:spPr bwMode="auto">
            <a:xfrm flipH="1">
              <a:off x="3810000" y="4560887"/>
              <a:ext cx="174625" cy="731520"/>
            </a:xfrm>
            <a:prstGeom prst="rightBrace">
              <a:avLst>
                <a:gd name="adj1" fmla="val 65915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82" name="Line 167"/>
            <p:cNvSpPr>
              <a:spLocks noChangeShapeType="1"/>
            </p:cNvSpPr>
            <p:nvPr/>
          </p:nvSpPr>
          <p:spPr bwMode="auto">
            <a:xfrm rot="5400000">
              <a:off x="4628155" y="5898052"/>
              <a:ext cx="2743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7" name="Rounded Rectangle 11">
              <a:extLst>
                <a:ext uri="{FF2B5EF4-FFF2-40B4-BE49-F238E27FC236}">
                  <a16:creationId xmlns:a16="http://schemas.microsoft.com/office/drawing/2014/main" id="{34771609-9AFF-49B1-8FD8-9E6D0C4EC7BF}"/>
                </a:ext>
              </a:extLst>
            </p:cNvPr>
            <p:cNvSpPr/>
            <p:nvPr/>
          </p:nvSpPr>
          <p:spPr>
            <a:xfrm>
              <a:off x="2444330" y="4677409"/>
              <a:ext cx="1352418" cy="498476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bg1"/>
                  </a:solidFill>
                </a:rPr>
                <a:t>Add-in information</a:t>
              </a:r>
            </a:p>
          </p:txBody>
        </p:sp>
        <p:sp>
          <p:nvSpPr>
            <p:cNvPr id="18" name="Rounded Rectangle 11">
              <a:extLst>
                <a:ext uri="{FF2B5EF4-FFF2-40B4-BE49-F238E27FC236}">
                  <a16:creationId xmlns:a16="http://schemas.microsoft.com/office/drawing/2014/main" id="{71520320-AF5B-4D70-9FF6-E8059F151D38}"/>
                </a:ext>
              </a:extLst>
            </p:cNvPr>
            <p:cNvSpPr/>
            <p:nvPr/>
          </p:nvSpPr>
          <p:spPr>
            <a:xfrm>
              <a:off x="3441032" y="6011148"/>
              <a:ext cx="1984243" cy="365760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bg1"/>
                  </a:solidFill>
                </a:rPr>
                <a:t>Manage drop-down list</a:t>
              </a:r>
            </a:p>
          </p:txBody>
        </p:sp>
        <p:sp>
          <p:nvSpPr>
            <p:cNvPr id="19" name="Rounded Rectangle 11">
              <a:extLst>
                <a:ext uri="{FF2B5EF4-FFF2-40B4-BE49-F238E27FC236}">
                  <a16:creationId xmlns:a16="http://schemas.microsoft.com/office/drawing/2014/main" id="{B72CB4C0-5FE1-4D35-A9FF-E1322FAAFC43}"/>
                </a:ext>
              </a:extLst>
            </p:cNvPr>
            <p:cNvSpPr/>
            <p:nvPr/>
          </p:nvSpPr>
          <p:spPr>
            <a:xfrm>
              <a:off x="7028339" y="2064107"/>
              <a:ext cx="1600200" cy="502920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bg1"/>
                  </a:solidFill>
                </a:rPr>
                <a:t>Active Application Add-ins section</a:t>
              </a:r>
            </a:p>
          </p:txBody>
        </p:sp>
        <p:sp>
          <p:nvSpPr>
            <p:cNvPr id="20" name="Rounded Rectangle 11">
              <a:extLst>
                <a:ext uri="{FF2B5EF4-FFF2-40B4-BE49-F238E27FC236}">
                  <a16:creationId xmlns:a16="http://schemas.microsoft.com/office/drawing/2014/main" id="{3F36B30A-74DF-42BB-98C1-74484A6668C8}"/>
                </a:ext>
              </a:extLst>
            </p:cNvPr>
            <p:cNvSpPr/>
            <p:nvPr/>
          </p:nvSpPr>
          <p:spPr>
            <a:xfrm>
              <a:off x="7028339" y="2848828"/>
              <a:ext cx="1600200" cy="502920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bg1"/>
                  </a:solidFill>
                </a:rPr>
                <a:t>Inactive Application Add-ins section</a:t>
              </a:r>
            </a:p>
          </p:txBody>
        </p:sp>
        <p:sp>
          <p:nvSpPr>
            <p:cNvPr id="21" name="AutoShape 302">
              <a:extLst>
                <a:ext uri="{FF2B5EF4-FFF2-40B4-BE49-F238E27FC236}">
                  <a16:creationId xmlns:a16="http://schemas.microsoft.com/office/drawing/2014/main" id="{D7ECEF26-A26A-4EB0-B1C8-C88D7EECAE71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59130" y="4206105"/>
              <a:ext cx="174625" cy="304800"/>
            </a:xfrm>
            <a:prstGeom prst="rightBrace">
              <a:avLst>
                <a:gd name="adj1" fmla="val 32727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2" name="Rounded Rectangle 11">
              <a:extLst>
                <a:ext uri="{FF2B5EF4-FFF2-40B4-BE49-F238E27FC236}">
                  <a16:creationId xmlns:a16="http://schemas.microsoft.com/office/drawing/2014/main" id="{499CF786-3593-4FCD-B05E-2BA2E12C71A8}"/>
                </a:ext>
              </a:extLst>
            </p:cNvPr>
            <p:cNvSpPr/>
            <p:nvPr/>
          </p:nvSpPr>
          <p:spPr>
            <a:xfrm>
              <a:off x="2057400" y="4074171"/>
              <a:ext cx="1701730" cy="502920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bg1"/>
                  </a:solidFill>
                </a:rPr>
                <a:t>Disabled Application Add-ins section</a:t>
              </a:r>
            </a:p>
          </p:txBody>
        </p:sp>
        <p:sp>
          <p:nvSpPr>
            <p:cNvPr id="23" name="Rounded Rectangle 11">
              <a:extLst>
                <a:ext uri="{FF2B5EF4-FFF2-40B4-BE49-F238E27FC236}">
                  <a16:creationId xmlns:a16="http://schemas.microsoft.com/office/drawing/2014/main" id="{6854D280-C916-427A-B67D-7B23BE5128EB}"/>
                </a:ext>
              </a:extLst>
            </p:cNvPr>
            <p:cNvSpPr/>
            <p:nvPr/>
          </p:nvSpPr>
          <p:spPr>
            <a:xfrm>
              <a:off x="7028339" y="3686119"/>
              <a:ext cx="1600200" cy="519986"/>
            </a:xfrm>
            <a:prstGeom prst="roundRect">
              <a:avLst/>
            </a:prstGeom>
            <a:solidFill>
              <a:srgbClr val="009DDC"/>
            </a:soli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bg1"/>
                  </a:solidFill>
                </a:rPr>
                <a:t>Document Related Add-ins section</a:t>
              </a:r>
            </a:p>
          </p:txBody>
        </p:sp>
        <p:sp>
          <p:nvSpPr>
            <p:cNvPr id="25" name="AutoShape 302">
              <a:extLst>
                <a:ext uri="{FF2B5EF4-FFF2-40B4-BE49-F238E27FC236}">
                  <a16:creationId xmlns:a16="http://schemas.microsoft.com/office/drawing/2014/main" id="{6C141002-3F73-452F-A965-EEDCA1C3B64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3714" y="3788966"/>
              <a:ext cx="174625" cy="304800"/>
            </a:xfrm>
            <a:prstGeom prst="rightBrace">
              <a:avLst>
                <a:gd name="adj1" fmla="val 32727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Power Pivot Tab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28A985F-6593-4CFA-AF02-747D5AAB83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" name="Picture 2" descr="A screenshot of a cell phone&#10;&#10;Description automatically generated">
            <a:extLst>
              <a:ext uri="{FF2B5EF4-FFF2-40B4-BE49-F238E27FC236}">
                <a16:creationId xmlns:a16="http://schemas.microsoft.com/office/drawing/2014/main" id="{60B7D329-FEA8-425F-AB3A-A43A5522B59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441" y="2815537"/>
            <a:ext cx="5281118" cy="122692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screenshot of a computer&#10;&#10;Description automatically generated">
            <a:extLst>
              <a:ext uri="{FF2B5EF4-FFF2-40B4-BE49-F238E27FC236}">
                <a16:creationId xmlns:a16="http://schemas.microsoft.com/office/drawing/2014/main" id="{90A25CEC-F890-47C1-99C0-E556792AFD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4768" y="1633838"/>
            <a:ext cx="5479255" cy="4122777"/>
          </a:xfrm>
          <a:prstGeom prst="rect">
            <a:avLst/>
          </a:prstGeom>
        </p:spPr>
      </p:pic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The Power Pivot Window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39E134D-F9BA-4111-BB6B-9DEFC41734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124" name="AutoShape 303"/>
          <p:cNvSpPr>
            <a:spLocks/>
          </p:cNvSpPr>
          <p:nvPr/>
        </p:nvSpPr>
        <p:spPr bwMode="auto">
          <a:xfrm>
            <a:off x="5208554" y="2993764"/>
            <a:ext cx="234563" cy="1463040"/>
          </a:xfrm>
          <a:prstGeom prst="rightBrace">
            <a:avLst>
              <a:gd name="adj1" fmla="val 65905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5" name="AutoShape 303"/>
          <p:cNvSpPr>
            <a:spLocks/>
          </p:cNvSpPr>
          <p:nvPr/>
        </p:nvSpPr>
        <p:spPr bwMode="auto">
          <a:xfrm>
            <a:off x="5208104" y="4537414"/>
            <a:ext cx="187779" cy="822960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6" name="AutoShape 303"/>
          <p:cNvSpPr>
            <a:spLocks/>
          </p:cNvSpPr>
          <p:nvPr/>
        </p:nvSpPr>
        <p:spPr bwMode="auto">
          <a:xfrm rot="16200000" flipH="1">
            <a:off x="2511931" y="5012782"/>
            <a:ext cx="230322" cy="1691640"/>
          </a:xfrm>
          <a:prstGeom prst="rightBrace">
            <a:avLst>
              <a:gd name="adj1" fmla="val 65891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30" name="Line 144"/>
          <p:cNvSpPr>
            <a:spLocks noChangeShapeType="1"/>
          </p:cNvSpPr>
          <p:nvPr/>
        </p:nvSpPr>
        <p:spPr bwMode="auto">
          <a:xfrm flipH="1">
            <a:off x="7207519" y="2845904"/>
            <a:ext cx="27432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5132" name="AutoShape 302"/>
          <p:cNvSpPr>
            <a:spLocks/>
          </p:cNvSpPr>
          <p:nvPr/>
        </p:nvSpPr>
        <p:spPr bwMode="auto">
          <a:xfrm>
            <a:off x="7217662" y="2054567"/>
            <a:ext cx="174625" cy="685800"/>
          </a:xfrm>
          <a:prstGeom prst="rightBrace">
            <a:avLst>
              <a:gd name="adj1" fmla="val 6588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" name="Rounded Rectangle 11">
            <a:extLst>
              <a:ext uri="{FF2B5EF4-FFF2-40B4-BE49-F238E27FC236}">
                <a16:creationId xmlns:a16="http://schemas.microsoft.com/office/drawing/2014/main" id="{7403F3F9-2368-4F7A-8BC9-63E2D7A891C4}"/>
              </a:ext>
            </a:extLst>
          </p:cNvPr>
          <p:cNvSpPr/>
          <p:nvPr/>
        </p:nvSpPr>
        <p:spPr>
          <a:xfrm>
            <a:off x="5395883" y="4733872"/>
            <a:ext cx="1352418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Calculation Area</a:t>
            </a:r>
          </a:p>
        </p:txBody>
      </p:sp>
      <p:sp>
        <p:nvSpPr>
          <p:cNvPr id="31" name="Rounded Rectangle 11">
            <a:extLst>
              <a:ext uri="{FF2B5EF4-FFF2-40B4-BE49-F238E27FC236}">
                <a16:creationId xmlns:a16="http://schemas.microsoft.com/office/drawing/2014/main" id="{C177D5AD-E93F-44E4-A28E-DA6A7C45F9A1}"/>
              </a:ext>
            </a:extLst>
          </p:cNvPr>
          <p:cNvSpPr/>
          <p:nvPr/>
        </p:nvSpPr>
        <p:spPr>
          <a:xfrm>
            <a:off x="5452642" y="3522481"/>
            <a:ext cx="1295659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Table Area</a:t>
            </a:r>
          </a:p>
        </p:txBody>
      </p:sp>
      <p:sp>
        <p:nvSpPr>
          <p:cNvPr id="32" name="Rounded Rectangle 11">
            <a:extLst>
              <a:ext uri="{FF2B5EF4-FFF2-40B4-BE49-F238E27FC236}">
                <a16:creationId xmlns:a16="http://schemas.microsoft.com/office/drawing/2014/main" id="{CFF85F74-3D0B-4A22-B06E-2A56BBA6EE3E}"/>
              </a:ext>
            </a:extLst>
          </p:cNvPr>
          <p:cNvSpPr/>
          <p:nvPr/>
        </p:nvSpPr>
        <p:spPr>
          <a:xfrm>
            <a:off x="1928023" y="5961944"/>
            <a:ext cx="1352418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Table tabs</a:t>
            </a:r>
          </a:p>
        </p:txBody>
      </p:sp>
      <p:sp>
        <p:nvSpPr>
          <p:cNvPr id="33" name="Rounded Rectangle 11">
            <a:extLst>
              <a:ext uri="{FF2B5EF4-FFF2-40B4-BE49-F238E27FC236}">
                <a16:creationId xmlns:a16="http://schemas.microsoft.com/office/drawing/2014/main" id="{A4D1E13E-7384-4E7A-AAB8-C274BF8744B5}"/>
              </a:ext>
            </a:extLst>
          </p:cNvPr>
          <p:cNvSpPr/>
          <p:nvPr/>
        </p:nvSpPr>
        <p:spPr>
          <a:xfrm>
            <a:off x="7402429" y="2662120"/>
            <a:ext cx="1234440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Formula Bar</a:t>
            </a:r>
          </a:p>
        </p:txBody>
      </p:sp>
      <p:sp>
        <p:nvSpPr>
          <p:cNvPr id="34" name="Rounded Rectangle 11">
            <a:extLst>
              <a:ext uri="{FF2B5EF4-FFF2-40B4-BE49-F238E27FC236}">
                <a16:creationId xmlns:a16="http://schemas.microsoft.com/office/drawing/2014/main" id="{E28792BA-F206-4902-8C08-4837BF250615}"/>
              </a:ext>
            </a:extLst>
          </p:cNvPr>
          <p:cNvSpPr/>
          <p:nvPr/>
        </p:nvSpPr>
        <p:spPr>
          <a:xfrm>
            <a:off x="7402429" y="2193042"/>
            <a:ext cx="1234440" cy="365760"/>
          </a:xfrm>
          <a:prstGeom prst="roundRect">
            <a:avLst/>
          </a:prstGeom>
          <a:solidFill>
            <a:srgbClr val="009DDC"/>
          </a:soli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bg1"/>
                </a:solidFill>
              </a:rPr>
              <a:t>Ribbon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F445DA-0308-4E49-9503-1914189DDE70}"/>
              </a:ext>
            </a:extLst>
          </p:cNvPr>
          <p:cNvSpPr/>
          <p:nvPr/>
        </p:nvSpPr>
        <p:spPr>
          <a:xfrm>
            <a:off x="1754768" y="2752399"/>
            <a:ext cx="5452751" cy="192024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Table Views in the Power Pivot Window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AB8443-03F0-49BC-B97A-F98D6B754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5" descr="A screenshot of a computer&#10;&#10;Description automatically generated">
            <a:extLst>
              <a:ext uri="{FF2B5EF4-FFF2-40B4-BE49-F238E27FC236}">
                <a16:creationId xmlns:a16="http://schemas.microsoft.com/office/drawing/2014/main" id="{9A5C0223-1620-4E7E-9F59-E087A05B3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2974" y="1676400"/>
            <a:ext cx="4298052" cy="435139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Home Tab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FB81BE-7798-4E79-8A5B-38F6C49D6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67D3AA5-148C-4EF7-9702-9F356DE2C9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00881"/>
            <a:ext cx="9144000" cy="1056237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Design Tab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C92209-85BA-4325-9FE6-82701C42AB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2E87172C-49D6-49BD-A3F1-218873898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22889" y="2895554"/>
            <a:ext cx="5098222" cy="106689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The Advanced Tab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3D4F69-FCA9-4FA7-8CB7-206F2491B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33B0364-2894-427D-A5C6-C1E8BBA49F4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078" y="2895554"/>
            <a:ext cx="4663844" cy="1066892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OV Template 4_1.potx" id="{482A05A5-E8AB-4C88-BA34-7E9D7AAC04C5}" vid="{2A33EEC4-ABD1-4667-A874-96B942740C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LO_OV_Template_4_1</Template>
  <TotalTime>747</TotalTime>
  <Words>307</Words>
  <Application>Microsoft Office PowerPoint</Application>
  <PresentationFormat>On-screen Show (4:3)</PresentationFormat>
  <Paragraphs>83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LO Choice</vt:lpstr>
      <vt:lpstr>Getting Started with Power Pivot</vt:lpstr>
      <vt:lpstr>Enable and Navigate Power Pivot</vt:lpstr>
      <vt:lpstr>The Add-ins Tab</vt:lpstr>
      <vt:lpstr>The Power Pivot Tab</vt:lpstr>
      <vt:lpstr>The Power Pivot Window</vt:lpstr>
      <vt:lpstr>Table Views in the Power Pivot Window</vt:lpstr>
      <vt:lpstr>The Home Tab</vt:lpstr>
      <vt:lpstr>The Design Tab</vt:lpstr>
      <vt:lpstr>The Advanced Tab</vt:lpstr>
      <vt:lpstr>PowerPoint Presentation</vt:lpstr>
      <vt:lpstr>Manage Data Relationships</vt:lpstr>
      <vt:lpstr>Data Sources</vt:lpstr>
      <vt:lpstr>The Table Import Wizard</vt:lpstr>
      <vt:lpstr>The Diagram View</vt:lpstr>
      <vt:lpstr>The Diagram View Components</vt:lpstr>
      <vt:lpstr>The Create Relationship Dialog Box</vt:lpstr>
      <vt:lpstr>The Manage Relationships Dialog Box</vt:lpstr>
      <vt:lpstr>The Edit Relationship Dialog Box</vt:lpstr>
      <vt:lpstr>Hierarchies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Bharathi G</dc:creator>
  <cp:lastModifiedBy>Bharathi G</cp:lastModifiedBy>
  <cp:revision>67</cp:revision>
  <dcterms:created xsi:type="dcterms:W3CDTF">2019-08-30T06:07:43Z</dcterms:created>
  <dcterms:modified xsi:type="dcterms:W3CDTF">2019-09-18T06:53:50Z</dcterms:modified>
</cp:coreProperties>
</file>